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2" r:id="rId9"/>
    <p:sldId id="277" r:id="rId10"/>
    <p:sldId id="278" r:id="rId11"/>
    <p:sldId id="274" r:id="rId12"/>
    <p:sldId id="280"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7"/>
    <p:restoredTop sz="94615"/>
  </p:normalViewPr>
  <p:slideViewPr>
    <p:cSldViewPr snapToGrid="0" snapToObjects="1">
      <p:cViewPr>
        <p:scale>
          <a:sx n="75" d="100"/>
          <a:sy n="75" d="100"/>
        </p:scale>
        <p:origin x="1992" y="4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65482" y="3226831"/>
            <a:ext cx="765754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17th February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35815" y="1304757"/>
            <a:ext cx="360836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voracious</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94568" y="4169175"/>
            <a:ext cx="7332625"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describe a person, or their appetite for something, as voracious, you mean that they want a lot of something.</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Ewen had a </a:t>
            </a:r>
            <a:r>
              <a:rPr lang="en-GB" b="1" dirty="0"/>
              <a:t>voracious</a:t>
            </a:r>
            <a:r>
              <a:rPr lang="en-GB" dirty="0"/>
              <a:t> hunger for reading.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vo-ra-cious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98191155"/>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insatiable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ravenous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satisfied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endlessly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8B3403DA-9522-647D-D151-2426060B0949}"/>
              </a:ext>
            </a:extLst>
          </p:cNvPr>
          <p:cNvPicPr>
            <a:picLocks noChangeAspect="1"/>
          </p:cNvPicPr>
          <p:nvPr/>
        </p:nvPicPr>
        <p:blipFill>
          <a:blip r:embed="rId4"/>
          <a:stretch>
            <a:fillRect/>
          </a:stretch>
        </p:blipFill>
        <p:spPr>
          <a:xfrm>
            <a:off x="8451283" y="3079237"/>
            <a:ext cx="3251200" cy="31623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23438" y="1309202"/>
            <a:ext cx="357149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reflection</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wrote a </a:t>
            </a:r>
            <a:r>
              <a:rPr lang="en-GB" b="1" dirty="0"/>
              <a:t>reflection</a:t>
            </a:r>
            <a:r>
              <a:rPr lang="en-GB" dirty="0"/>
              <a:t> on the meaning of the poem.</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re-flec-tion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2661953285"/>
              </p:ext>
            </p:extLst>
          </p:nvPr>
        </p:nvGraphicFramePr>
        <p:xfrm>
          <a:off x="5110" y="774537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consideration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anti-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impression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355636"/>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Reflection is careful thought about a particular subject. Your reflections are your thoughts about a particular subject.</a:t>
            </a:r>
          </a:p>
        </p:txBody>
      </p:sp>
      <p:pic>
        <p:nvPicPr>
          <p:cNvPr id="2" name="Picture 1">
            <a:extLst>
              <a:ext uri="{FF2B5EF4-FFF2-40B4-BE49-F238E27FC236}">
                <a16:creationId xmlns:a16="http://schemas.microsoft.com/office/drawing/2014/main" id="{9F61A480-C555-F452-3563-49C8EE9DA025}"/>
              </a:ext>
            </a:extLst>
          </p:cNvPr>
          <p:cNvPicPr>
            <a:picLocks noChangeAspect="1"/>
          </p:cNvPicPr>
          <p:nvPr/>
        </p:nvPicPr>
        <p:blipFill>
          <a:blip r:embed="rId4"/>
          <a:stretch>
            <a:fillRect/>
          </a:stretch>
        </p:blipFill>
        <p:spPr>
          <a:xfrm>
            <a:off x="8765049" y="287719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75694" y="1339979"/>
            <a:ext cx="144110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vast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498544"/>
            <a:ext cx="719666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vast is extremely large.</a:t>
            </a:r>
          </a:p>
        </p:txBody>
      </p:sp>
      <p:sp>
        <p:nvSpPr>
          <p:cNvPr id="155" name="The was a tear in Freddie’s new school jumper."/>
          <p:cNvSpPr txBox="1"/>
          <p:nvPr/>
        </p:nvSpPr>
        <p:spPr>
          <a:xfrm>
            <a:off x="0" y="661308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There was a </a:t>
            </a:r>
            <a:r>
              <a:rPr lang="en-GB" b="1" dirty="0"/>
              <a:t>vast</a:t>
            </a:r>
            <a:r>
              <a:rPr lang="en-GB" dirty="0"/>
              <a:t> collection of books in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vast)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0599578"/>
              </p:ext>
            </p:extLst>
          </p:nvPr>
        </p:nvGraphicFramePr>
        <p:xfrm>
          <a:off x="5110" y="760990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colossal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9249B744-1301-DE56-E8A8-B01A64897B85}"/>
              </a:ext>
            </a:extLst>
          </p:cNvPr>
          <p:cNvPicPr>
            <a:picLocks noChangeAspect="1"/>
          </p:cNvPicPr>
          <p:nvPr/>
        </p:nvPicPr>
        <p:blipFill>
          <a:blip r:embed="rId4"/>
          <a:stretch>
            <a:fillRect/>
          </a:stretch>
        </p:blipFill>
        <p:spPr>
          <a:xfrm>
            <a:off x="8398648" y="289228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873897" y="1304757"/>
            <a:ext cx="476572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monotonous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lesson had become </a:t>
            </a:r>
            <a:r>
              <a:rPr lang="en-GB" b="1" dirty="0">
                <a:latin typeface="Gill Sans MT" panose="020B0502020104020203" pitchFamily="34" charset="77"/>
              </a:rPr>
              <a:t>monotonous</a:t>
            </a:r>
            <a:r>
              <a:rPr lang="en-GB" dirty="0">
                <a:latin typeface="Gill Sans MT" panose="020B0502020104020203" pitchFamily="34" charset="77"/>
              </a:rPr>
              <a:t>.</a:t>
            </a:r>
            <a:r>
              <a:rPr lang="en-GB" dirty="0"/>
              <a:t>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mo-not-o-nous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36410435"/>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tedious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interesting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01447" y="3929782"/>
            <a:ext cx="6657645"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monotonous is very boring because it has a regular, repeated pattern which never changes.</a:t>
            </a:r>
          </a:p>
        </p:txBody>
      </p:sp>
      <p:pic>
        <p:nvPicPr>
          <p:cNvPr id="4" name="Picture 3">
            <a:extLst>
              <a:ext uri="{FF2B5EF4-FFF2-40B4-BE49-F238E27FC236}">
                <a16:creationId xmlns:a16="http://schemas.microsoft.com/office/drawing/2014/main" id="{ABC691B1-6D09-9506-8A1C-57984573121C}"/>
              </a:ext>
            </a:extLst>
          </p:cNvPr>
          <p:cNvPicPr>
            <a:picLocks noChangeAspect="1"/>
          </p:cNvPicPr>
          <p:nvPr/>
        </p:nvPicPr>
        <p:blipFill>
          <a:blip r:embed="rId4"/>
          <a:stretch>
            <a:fillRect/>
          </a:stretch>
        </p:blipFill>
        <p:spPr>
          <a:xfrm>
            <a:off x="8991996" y="287609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79474" y="1339979"/>
            <a:ext cx="2659382"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flourish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43777" y="4206558"/>
            <a:ext cx="690054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flourishes, it is successful, active, or common, and developing quickly and strongly.</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Ling began to </a:t>
            </a:r>
            <a:r>
              <a:rPr lang="en-GB" b="1" dirty="0"/>
              <a:t>flourish</a:t>
            </a:r>
            <a:r>
              <a:rPr lang="en-GB" dirty="0"/>
              <a:t> in art.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flour-ish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57788116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bloom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nourish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thrive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rapidly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896C40A-7A00-4678-50F8-322999E36DBE}"/>
              </a:ext>
            </a:extLst>
          </p:cNvPr>
          <p:cNvPicPr>
            <a:picLocks noChangeAspect="1"/>
          </p:cNvPicPr>
          <p:nvPr/>
        </p:nvPicPr>
        <p:blipFill>
          <a:blip r:embed="rId4"/>
          <a:stretch>
            <a:fillRect/>
          </a:stretch>
        </p:blipFill>
        <p:spPr>
          <a:xfrm>
            <a:off x="8093535" y="2637410"/>
            <a:ext cx="3765714" cy="3765714"/>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3112350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sparkle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soak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snooze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pattern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84820946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voracious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vast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reflection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monotonous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009736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sparkle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soak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unveil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snooze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pattern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707127912"/>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you sleep lightly for a short period of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someone formally *** something such as a new statue or painting, they draw back the curtain which is covering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the repeated or regular way in which something happens or is done.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something ***, it is clear and bright and shines with a lot of very small points of 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or leave it to soak, you put it into a liquid and leave it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96DBF82E-BF40-91F4-3963-C55A53FC0176}"/>
              </a:ext>
            </a:extLst>
          </p:cNvPr>
          <p:cNvPicPr>
            <a:picLocks noChangeAspect="1"/>
          </p:cNvPicPr>
          <p:nvPr/>
        </p:nvPicPr>
        <p:blipFill>
          <a:blip r:embed="rId5"/>
          <a:stretch>
            <a:fillRect/>
          </a:stretch>
        </p:blipFill>
        <p:spPr>
          <a:xfrm>
            <a:off x="11126792" y="6659854"/>
            <a:ext cx="741082" cy="741082"/>
          </a:xfrm>
          <a:prstGeom prst="rect">
            <a:avLst/>
          </a:prstGeom>
        </p:spPr>
      </p:pic>
      <p:pic>
        <p:nvPicPr>
          <p:cNvPr id="3" name="Picture 2">
            <a:extLst>
              <a:ext uri="{FF2B5EF4-FFF2-40B4-BE49-F238E27FC236}">
                <a16:creationId xmlns:a16="http://schemas.microsoft.com/office/drawing/2014/main" id="{02B71F54-8C7C-E85D-624C-5083AEC3C948}"/>
              </a:ext>
            </a:extLst>
          </p:cNvPr>
          <p:cNvPicPr>
            <a:picLocks noChangeAspect="1"/>
          </p:cNvPicPr>
          <p:nvPr/>
        </p:nvPicPr>
        <p:blipFill>
          <a:blip r:embed="rId6"/>
          <a:stretch>
            <a:fillRect/>
          </a:stretch>
        </p:blipFill>
        <p:spPr>
          <a:xfrm>
            <a:off x="11030538" y="7885565"/>
            <a:ext cx="933589" cy="933589"/>
          </a:xfrm>
          <a:prstGeom prst="rect">
            <a:avLst/>
          </a:prstGeom>
        </p:spPr>
      </p:pic>
      <p:pic>
        <p:nvPicPr>
          <p:cNvPr id="6" name="Picture 5">
            <a:extLst>
              <a:ext uri="{FF2B5EF4-FFF2-40B4-BE49-F238E27FC236}">
                <a16:creationId xmlns:a16="http://schemas.microsoft.com/office/drawing/2014/main" id="{11304D7A-02CC-5382-2585-96122B0A553F}"/>
              </a:ext>
            </a:extLst>
          </p:cNvPr>
          <p:cNvPicPr>
            <a:picLocks noChangeAspect="1"/>
          </p:cNvPicPr>
          <p:nvPr/>
        </p:nvPicPr>
        <p:blipFill>
          <a:blip r:embed="rId7"/>
          <a:stretch>
            <a:fillRect/>
          </a:stretch>
        </p:blipFill>
        <p:spPr>
          <a:xfrm>
            <a:off x="10997287" y="4011977"/>
            <a:ext cx="933589" cy="933589"/>
          </a:xfrm>
          <a:prstGeom prst="rect">
            <a:avLst/>
          </a:prstGeom>
        </p:spPr>
      </p:pic>
      <p:pic>
        <p:nvPicPr>
          <p:cNvPr id="7" name="Picture 6">
            <a:extLst>
              <a:ext uri="{FF2B5EF4-FFF2-40B4-BE49-F238E27FC236}">
                <a16:creationId xmlns:a16="http://schemas.microsoft.com/office/drawing/2014/main" id="{7478B0AE-ACDE-F474-404A-C3DEC90F2FBA}"/>
              </a:ext>
            </a:extLst>
          </p:cNvPr>
          <p:cNvPicPr>
            <a:picLocks noChangeAspect="1"/>
          </p:cNvPicPr>
          <p:nvPr/>
        </p:nvPicPr>
        <p:blipFill>
          <a:blip r:embed="rId8"/>
          <a:stretch>
            <a:fillRect/>
          </a:stretch>
        </p:blipFill>
        <p:spPr>
          <a:xfrm>
            <a:off x="10997287" y="2715879"/>
            <a:ext cx="933589" cy="933589"/>
          </a:xfrm>
          <a:prstGeom prst="rect">
            <a:avLst/>
          </a:prstGeom>
        </p:spPr>
      </p:pic>
      <p:pic>
        <p:nvPicPr>
          <p:cNvPr id="8" name="Picture 7">
            <a:extLst>
              <a:ext uri="{FF2B5EF4-FFF2-40B4-BE49-F238E27FC236}">
                <a16:creationId xmlns:a16="http://schemas.microsoft.com/office/drawing/2014/main" id="{3C10CDD2-7A52-3727-AB8F-1EC82B6AB2F9}"/>
              </a:ext>
            </a:extLst>
          </p:cNvPr>
          <p:cNvPicPr>
            <a:picLocks noChangeAspect="1"/>
          </p:cNvPicPr>
          <p:nvPr/>
        </p:nvPicPr>
        <p:blipFill>
          <a:blip r:embed="rId9"/>
          <a:stretch>
            <a:fillRect/>
          </a:stretch>
        </p:blipFill>
        <p:spPr>
          <a:xfrm>
            <a:off x="11026102" y="5308075"/>
            <a:ext cx="926124" cy="92612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66747460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voracious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reflection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vast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monotonous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flourish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29951331"/>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is careful thought about a particular subject. Your *** are your thoughts about a particular subject.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something ***, it is successful, active, or common, and developing quickly and strongly.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 is very boring because it has a regular, repeated pattern which never changes.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is extremely 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a person, or their appetite for something, </a:t>
                      </a:r>
                      <a:r>
                        <a:rPr lang="en-GB" sz="2000">
                          <a:latin typeface="Gill Sans MT" panose="020B0502020104020203" pitchFamily="34" charset="77"/>
                        </a:rPr>
                        <a:t>as ***, </a:t>
                      </a:r>
                      <a:r>
                        <a:rPr lang="en-GB" sz="2000" dirty="0">
                          <a:latin typeface="Gill Sans MT" panose="020B0502020104020203" pitchFamily="34" charset="77"/>
                        </a:rPr>
                        <a:t>you mean that they want a lot of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9C1A6935-2DCA-D47C-6BC7-1BFD94D5905F}"/>
              </a:ext>
            </a:extLst>
          </p:cNvPr>
          <p:cNvPicPr>
            <a:picLocks noChangeAspect="1"/>
          </p:cNvPicPr>
          <p:nvPr/>
        </p:nvPicPr>
        <p:blipFill>
          <a:blip r:embed="rId5"/>
          <a:stretch>
            <a:fillRect/>
          </a:stretch>
        </p:blipFill>
        <p:spPr>
          <a:xfrm>
            <a:off x="11052722" y="8000625"/>
            <a:ext cx="972750" cy="946151"/>
          </a:xfrm>
          <a:prstGeom prst="rect">
            <a:avLst/>
          </a:prstGeom>
        </p:spPr>
      </p:pic>
      <p:pic>
        <p:nvPicPr>
          <p:cNvPr id="3" name="Picture 2">
            <a:extLst>
              <a:ext uri="{FF2B5EF4-FFF2-40B4-BE49-F238E27FC236}">
                <a16:creationId xmlns:a16="http://schemas.microsoft.com/office/drawing/2014/main" id="{8E0AC7F3-3437-2506-C8D2-E21A892C77B3}"/>
              </a:ext>
            </a:extLst>
          </p:cNvPr>
          <p:cNvPicPr>
            <a:picLocks noChangeAspect="1"/>
          </p:cNvPicPr>
          <p:nvPr/>
        </p:nvPicPr>
        <p:blipFill>
          <a:blip r:embed="rId6"/>
          <a:stretch>
            <a:fillRect/>
          </a:stretch>
        </p:blipFill>
        <p:spPr>
          <a:xfrm>
            <a:off x="11198481" y="2735966"/>
            <a:ext cx="794871" cy="794871"/>
          </a:xfrm>
          <a:prstGeom prst="rect">
            <a:avLst/>
          </a:prstGeom>
        </p:spPr>
      </p:pic>
      <p:pic>
        <p:nvPicPr>
          <p:cNvPr id="5" name="Picture 4">
            <a:extLst>
              <a:ext uri="{FF2B5EF4-FFF2-40B4-BE49-F238E27FC236}">
                <a16:creationId xmlns:a16="http://schemas.microsoft.com/office/drawing/2014/main" id="{51617751-7AD3-7551-A0AD-66453B94650D}"/>
              </a:ext>
            </a:extLst>
          </p:cNvPr>
          <p:cNvPicPr>
            <a:picLocks noChangeAspect="1"/>
          </p:cNvPicPr>
          <p:nvPr/>
        </p:nvPicPr>
        <p:blipFill>
          <a:blip r:embed="rId7"/>
          <a:stretch>
            <a:fillRect/>
          </a:stretch>
        </p:blipFill>
        <p:spPr>
          <a:xfrm>
            <a:off x="11198481" y="6607730"/>
            <a:ext cx="916660" cy="916660"/>
          </a:xfrm>
          <a:prstGeom prst="rect">
            <a:avLst/>
          </a:prstGeom>
        </p:spPr>
      </p:pic>
      <p:pic>
        <p:nvPicPr>
          <p:cNvPr id="6" name="Picture 5">
            <a:extLst>
              <a:ext uri="{FF2B5EF4-FFF2-40B4-BE49-F238E27FC236}">
                <a16:creationId xmlns:a16="http://schemas.microsoft.com/office/drawing/2014/main" id="{F18FD58E-C59A-AD54-99E0-7550834DE5C4}"/>
              </a:ext>
            </a:extLst>
          </p:cNvPr>
          <p:cNvPicPr>
            <a:picLocks noChangeAspect="1"/>
          </p:cNvPicPr>
          <p:nvPr/>
        </p:nvPicPr>
        <p:blipFill>
          <a:blip r:embed="rId8"/>
          <a:stretch>
            <a:fillRect/>
          </a:stretch>
        </p:blipFill>
        <p:spPr>
          <a:xfrm>
            <a:off x="11198481" y="5291072"/>
            <a:ext cx="916660" cy="916660"/>
          </a:xfrm>
          <a:prstGeom prst="rect">
            <a:avLst/>
          </a:prstGeom>
        </p:spPr>
      </p:pic>
      <p:pic>
        <p:nvPicPr>
          <p:cNvPr id="7" name="Picture 6">
            <a:extLst>
              <a:ext uri="{FF2B5EF4-FFF2-40B4-BE49-F238E27FC236}">
                <a16:creationId xmlns:a16="http://schemas.microsoft.com/office/drawing/2014/main" id="{2E1F69D4-2BC5-8EF4-A581-6FAE957DBF85}"/>
              </a:ext>
            </a:extLst>
          </p:cNvPr>
          <p:cNvPicPr>
            <a:picLocks noChangeAspect="1"/>
          </p:cNvPicPr>
          <p:nvPr/>
        </p:nvPicPr>
        <p:blipFill>
          <a:blip r:embed="rId9"/>
          <a:stretch>
            <a:fillRect/>
          </a:stretch>
        </p:blipFill>
        <p:spPr>
          <a:xfrm>
            <a:off x="11052722" y="3918624"/>
            <a:ext cx="908424" cy="90842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89938" y="4013709"/>
            <a:ext cx="142346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soak</a:t>
            </a:r>
            <a:endParaRPr dirty="0">
              <a:latin typeface="Gill Sans MT" panose="020B0502020104020203" pitchFamily="34" charset="77"/>
            </a:endParaRPr>
          </a:p>
        </p:txBody>
      </p:sp>
      <p:sp>
        <p:nvSpPr>
          <p:cNvPr id="135" name="spare"/>
          <p:cNvSpPr txBox="1"/>
          <p:nvPr/>
        </p:nvSpPr>
        <p:spPr>
          <a:xfrm>
            <a:off x="2979947" y="4850305"/>
            <a:ext cx="184345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unveil</a:t>
            </a:r>
            <a:endParaRPr b="1" dirty="0">
              <a:latin typeface="Gill Sans MT" panose="020B0502020104020203" pitchFamily="34" charset="77"/>
              <a:sym typeface="American Typewriter"/>
            </a:endParaRPr>
          </a:p>
        </p:txBody>
      </p:sp>
      <p:sp>
        <p:nvSpPr>
          <p:cNvPr id="136" name="chipped"/>
          <p:cNvSpPr txBox="1"/>
          <p:nvPr/>
        </p:nvSpPr>
        <p:spPr>
          <a:xfrm>
            <a:off x="2822854" y="5704544"/>
            <a:ext cx="21576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snooze</a:t>
            </a:r>
            <a:endParaRPr dirty="0">
              <a:latin typeface="Gill Sans MT" panose="020B0502020104020203" pitchFamily="34" charset="77"/>
            </a:endParaRPr>
          </a:p>
        </p:txBody>
      </p:sp>
      <p:sp>
        <p:nvSpPr>
          <p:cNvPr id="137" name="lift"/>
          <p:cNvSpPr txBox="1"/>
          <p:nvPr/>
        </p:nvSpPr>
        <p:spPr>
          <a:xfrm>
            <a:off x="2644922" y="6639612"/>
            <a:ext cx="23083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pattern</a:t>
            </a:r>
            <a:endParaRPr dirty="0">
              <a:latin typeface="Gill Sans MT" panose="020B0502020104020203" pitchFamily="34" charset="77"/>
            </a:endParaRPr>
          </a:p>
        </p:txBody>
      </p:sp>
      <p:sp>
        <p:nvSpPr>
          <p:cNvPr id="138" name="mutter"/>
          <p:cNvSpPr txBox="1"/>
          <p:nvPr/>
        </p:nvSpPr>
        <p:spPr>
          <a:xfrm>
            <a:off x="7737363" y="3961291"/>
            <a:ext cx="29158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reflection</a:t>
            </a:r>
            <a:endParaRPr b="1" dirty="0">
              <a:latin typeface="Gill Sans MT" panose="020B0502020104020203" pitchFamily="34" charset="77"/>
              <a:sym typeface="American Typewriter"/>
            </a:endParaRPr>
          </a:p>
        </p:txBody>
      </p:sp>
      <p:sp>
        <p:nvSpPr>
          <p:cNvPr id="139" name="unveil"/>
          <p:cNvSpPr txBox="1"/>
          <p:nvPr/>
        </p:nvSpPr>
        <p:spPr>
          <a:xfrm>
            <a:off x="7292245" y="5755144"/>
            <a:ext cx="38231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monotonous</a:t>
            </a:r>
            <a:endParaRPr dirty="0">
              <a:latin typeface="Gill Sans MT" panose="020B0502020104020203" pitchFamily="34" charset="77"/>
              <a:sym typeface="American Typewriter"/>
            </a:endParaRPr>
          </a:p>
        </p:txBody>
      </p:sp>
      <p:sp>
        <p:nvSpPr>
          <p:cNvPr id="140" name="tolerate"/>
          <p:cNvSpPr txBox="1"/>
          <p:nvPr/>
        </p:nvSpPr>
        <p:spPr>
          <a:xfrm>
            <a:off x="7848624" y="3086166"/>
            <a:ext cx="29046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voracious</a:t>
            </a:r>
            <a:endParaRPr dirty="0">
              <a:latin typeface="Gill Sans MT" panose="020B0502020104020203" pitchFamily="34" charset="77"/>
            </a:endParaRPr>
          </a:p>
        </p:txBody>
      </p:sp>
      <p:sp>
        <p:nvSpPr>
          <p:cNvPr id="141" name="fixation"/>
          <p:cNvSpPr txBox="1"/>
          <p:nvPr/>
        </p:nvSpPr>
        <p:spPr>
          <a:xfrm>
            <a:off x="8555697" y="4850306"/>
            <a:ext cx="127919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vast</a:t>
            </a:r>
            <a:endParaRPr dirty="0">
              <a:latin typeface="Gill Sans MT" panose="020B0502020104020203" pitchFamily="34" charset="77"/>
            </a:endParaRPr>
          </a:p>
        </p:txBody>
      </p:sp>
      <p:sp>
        <p:nvSpPr>
          <p:cNvPr id="142" name="rustle"/>
          <p:cNvSpPr txBox="1"/>
          <p:nvPr/>
        </p:nvSpPr>
        <p:spPr>
          <a:xfrm>
            <a:off x="8071659" y="6620562"/>
            <a:ext cx="228908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flourish</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sparkle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40109" y="480767"/>
            <a:ext cx="746518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sparkle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341752"/>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soak</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7B7E9232-61A3-E3FB-404E-43099EECA6ED}"/>
              </a:ext>
            </a:extLst>
          </p:cNvPr>
          <p:cNvPicPr>
            <a:picLocks noChangeAspect="1"/>
          </p:cNvPicPr>
          <p:nvPr/>
        </p:nvPicPr>
        <p:blipFill>
          <a:blip r:embed="rId4"/>
          <a:stretch>
            <a:fillRect/>
          </a:stretch>
        </p:blipFill>
        <p:spPr>
          <a:xfrm>
            <a:off x="9274340" y="602862"/>
            <a:ext cx="3251200" cy="3251200"/>
          </a:xfrm>
          <a:prstGeom prst="rect">
            <a:avLst/>
          </a:prstGeom>
        </p:spPr>
      </p:pic>
      <p:pic>
        <p:nvPicPr>
          <p:cNvPr id="4" name="Picture 3">
            <a:extLst>
              <a:ext uri="{FF2B5EF4-FFF2-40B4-BE49-F238E27FC236}">
                <a16:creationId xmlns:a16="http://schemas.microsoft.com/office/drawing/2014/main" id="{9D153F39-A966-BB12-D861-13B32D9E3CF7}"/>
              </a:ext>
            </a:extLst>
          </p:cNvPr>
          <p:cNvPicPr>
            <a:picLocks noChangeAspect="1"/>
          </p:cNvPicPr>
          <p:nvPr/>
        </p:nvPicPr>
        <p:blipFill>
          <a:blip r:embed="rId5"/>
          <a:stretch>
            <a:fillRect/>
          </a:stretch>
        </p:blipFill>
        <p:spPr>
          <a:xfrm>
            <a:off x="1149972" y="5575495"/>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82714" y="272644"/>
            <a:ext cx="732091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unveil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43928" y="5295615"/>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snooze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E764C407-6A5A-ABF2-5C80-77999F1413A0}"/>
              </a:ext>
            </a:extLst>
          </p:cNvPr>
          <p:cNvPicPr>
            <a:picLocks noChangeAspect="1"/>
          </p:cNvPicPr>
          <p:nvPr/>
        </p:nvPicPr>
        <p:blipFill>
          <a:blip r:embed="rId4"/>
          <a:stretch>
            <a:fillRect/>
          </a:stretch>
        </p:blipFill>
        <p:spPr>
          <a:xfrm>
            <a:off x="8689194" y="634398"/>
            <a:ext cx="3251200" cy="3251200"/>
          </a:xfrm>
          <a:prstGeom prst="rect">
            <a:avLst/>
          </a:prstGeom>
        </p:spPr>
      </p:pic>
      <p:pic>
        <p:nvPicPr>
          <p:cNvPr id="4" name="Picture 3">
            <a:extLst>
              <a:ext uri="{FF2B5EF4-FFF2-40B4-BE49-F238E27FC236}">
                <a16:creationId xmlns:a16="http://schemas.microsoft.com/office/drawing/2014/main" id="{0491682D-9FA5-FD28-FC61-521FBBBC2EB0}"/>
              </a:ext>
            </a:extLst>
          </p:cNvPr>
          <p:cNvPicPr>
            <a:picLocks noChangeAspect="1"/>
          </p:cNvPicPr>
          <p:nvPr/>
        </p:nvPicPr>
        <p:blipFill>
          <a:blip r:embed="rId5"/>
          <a:stretch>
            <a:fillRect/>
          </a:stretch>
        </p:blipFill>
        <p:spPr>
          <a:xfrm>
            <a:off x="560552" y="5489451"/>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22173" y="305549"/>
            <a:ext cx="767517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pattern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726123"/>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voracious</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82D2F163-4FCA-6EBF-A40B-22DD26B5421F}"/>
              </a:ext>
            </a:extLst>
          </p:cNvPr>
          <p:cNvPicPr>
            <a:picLocks noChangeAspect="1"/>
          </p:cNvPicPr>
          <p:nvPr/>
        </p:nvPicPr>
        <p:blipFill>
          <a:blip r:embed="rId4"/>
          <a:stretch>
            <a:fillRect/>
          </a:stretch>
        </p:blipFill>
        <p:spPr>
          <a:xfrm>
            <a:off x="9097351" y="559747"/>
            <a:ext cx="3251200" cy="3251200"/>
          </a:xfrm>
          <a:prstGeom prst="rect">
            <a:avLst/>
          </a:prstGeom>
        </p:spPr>
      </p:pic>
      <p:pic>
        <p:nvPicPr>
          <p:cNvPr id="4" name="Picture 3">
            <a:extLst>
              <a:ext uri="{FF2B5EF4-FFF2-40B4-BE49-F238E27FC236}">
                <a16:creationId xmlns:a16="http://schemas.microsoft.com/office/drawing/2014/main" id="{1A3A51DA-9155-277B-A673-0C3BCC9988DD}"/>
              </a:ext>
            </a:extLst>
          </p:cNvPr>
          <p:cNvPicPr>
            <a:picLocks noChangeAspect="1"/>
          </p:cNvPicPr>
          <p:nvPr/>
        </p:nvPicPr>
        <p:blipFill>
          <a:blip r:embed="rId5"/>
          <a:stretch>
            <a:fillRect/>
          </a:stretch>
        </p:blipFill>
        <p:spPr>
          <a:xfrm>
            <a:off x="465750" y="5800390"/>
            <a:ext cx="3251200" cy="31623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66544" y="751978"/>
            <a:ext cx="833080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reflection</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602226" y="5234954"/>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vast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00AE8917-3013-92EF-691A-9289957B550D}"/>
              </a:ext>
            </a:extLst>
          </p:cNvPr>
          <p:cNvPicPr>
            <a:picLocks noChangeAspect="1"/>
          </p:cNvPicPr>
          <p:nvPr/>
        </p:nvPicPr>
        <p:blipFill>
          <a:blip r:embed="rId4"/>
          <a:stretch>
            <a:fillRect/>
          </a:stretch>
        </p:blipFill>
        <p:spPr>
          <a:xfrm>
            <a:off x="9250571" y="602862"/>
            <a:ext cx="3251200" cy="3251200"/>
          </a:xfrm>
          <a:prstGeom prst="rect">
            <a:avLst/>
          </a:prstGeom>
        </p:spPr>
      </p:pic>
      <p:pic>
        <p:nvPicPr>
          <p:cNvPr id="4" name="Picture 3">
            <a:extLst>
              <a:ext uri="{FF2B5EF4-FFF2-40B4-BE49-F238E27FC236}">
                <a16:creationId xmlns:a16="http://schemas.microsoft.com/office/drawing/2014/main" id="{27F2E4AA-4A9E-97F0-AC6B-A4AF6E6758AE}"/>
              </a:ext>
            </a:extLst>
          </p:cNvPr>
          <p:cNvPicPr>
            <a:picLocks noChangeAspect="1"/>
          </p:cNvPicPr>
          <p:nvPr/>
        </p:nvPicPr>
        <p:blipFill>
          <a:blip r:embed="rId5"/>
          <a:stretch>
            <a:fillRect/>
          </a:stretch>
        </p:blipFill>
        <p:spPr>
          <a:xfrm>
            <a:off x="1673049" y="5741334"/>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967423"/>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monotonous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6209" y="5645421"/>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flourish</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AD97D979-CABF-2BA5-B69C-713BBE31C406}"/>
              </a:ext>
            </a:extLst>
          </p:cNvPr>
          <p:cNvPicPr>
            <a:picLocks noChangeAspect="1"/>
          </p:cNvPicPr>
          <p:nvPr/>
        </p:nvPicPr>
        <p:blipFill>
          <a:blip r:embed="rId4"/>
          <a:stretch>
            <a:fillRect/>
          </a:stretch>
        </p:blipFill>
        <p:spPr>
          <a:xfrm>
            <a:off x="9620647" y="602862"/>
            <a:ext cx="3251200" cy="3251200"/>
          </a:xfrm>
          <a:prstGeom prst="rect">
            <a:avLst/>
          </a:prstGeom>
        </p:spPr>
      </p:pic>
      <p:pic>
        <p:nvPicPr>
          <p:cNvPr id="4" name="Picture 3">
            <a:extLst>
              <a:ext uri="{FF2B5EF4-FFF2-40B4-BE49-F238E27FC236}">
                <a16:creationId xmlns:a16="http://schemas.microsoft.com/office/drawing/2014/main" id="{64882E71-244D-419E-B975-E4F4478DCE62}"/>
              </a:ext>
            </a:extLst>
          </p:cNvPr>
          <p:cNvPicPr>
            <a:picLocks noChangeAspect="1"/>
          </p:cNvPicPr>
          <p:nvPr/>
        </p:nvPicPr>
        <p:blipFill>
          <a:blip r:embed="rId5"/>
          <a:stretch>
            <a:fillRect/>
          </a:stretch>
        </p:blipFill>
        <p:spPr>
          <a:xfrm>
            <a:off x="700469" y="576667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31914" y="473186"/>
            <a:ext cx="847187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sparkle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577033"/>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soak</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0E84858-D4B4-7C08-5D20-F8078FB2193B}"/>
              </a:ext>
            </a:extLst>
          </p:cNvPr>
          <p:cNvPicPr>
            <a:picLocks noChangeAspect="1"/>
          </p:cNvPicPr>
          <p:nvPr/>
        </p:nvPicPr>
        <p:blipFill>
          <a:blip r:embed="rId4"/>
          <a:stretch>
            <a:fillRect/>
          </a:stretch>
        </p:blipFill>
        <p:spPr>
          <a:xfrm>
            <a:off x="9319535" y="657779"/>
            <a:ext cx="3251200" cy="3251200"/>
          </a:xfrm>
          <a:prstGeom prst="rect">
            <a:avLst/>
          </a:prstGeom>
        </p:spPr>
      </p:pic>
      <p:pic>
        <p:nvPicPr>
          <p:cNvPr id="4" name="Picture 3">
            <a:extLst>
              <a:ext uri="{FF2B5EF4-FFF2-40B4-BE49-F238E27FC236}">
                <a16:creationId xmlns:a16="http://schemas.microsoft.com/office/drawing/2014/main" id="{18D2E5CD-DC94-B4B5-3990-5FCA4E755542}"/>
              </a:ext>
            </a:extLst>
          </p:cNvPr>
          <p:cNvPicPr>
            <a:picLocks noChangeAspect="1"/>
          </p:cNvPicPr>
          <p:nvPr/>
        </p:nvPicPr>
        <p:blipFill>
          <a:blip r:embed="rId5"/>
          <a:stretch>
            <a:fillRect/>
          </a:stretch>
        </p:blipFill>
        <p:spPr>
          <a:xfrm>
            <a:off x="946171"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6614" y="648727"/>
            <a:ext cx="685764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unveil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5233247"/>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snooze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08C7869-F893-16EE-037A-FF568325145C}"/>
              </a:ext>
            </a:extLst>
          </p:cNvPr>
          <p:cNvPicPr>
            <a:picLocks noChangeAspect="1"/>
          </p:cNvPicPr>
          <p:nvPr/>
        </p:nvPicPr>
        <p:blipFill>
          <a:blip r:embed="rId4"/>
          <a:stretch>
            <a:fillRect/>
          </a:stretch>
        </p:blipFill>
        <p:spPr>
          <a:xfrm>
            <a:off x="8603629" y="627766"/>
            <a:ext cx="3251200" cy="3251200"/>
          </a:xfrm>
          <a:prstGeom prst="rect">
            <a:avLst/>
          </a:prstGeom>
        </p:spPr>
      </p:pic>
      <p:pic>
        <p:nvPicPr>
          <p:cNvPr id="4" name="Picture 3">
            <a:extLst>
              <a:ext uri="{FF2B5EF4-FFF2-40B4-BE49-F238E27FC236}">
                <a16:creationId xmlns:a16="http://schemas.microsoft.com/office/drawing/2014/main" id="{E026D120-1785-DCF3-3268-1C81691A1FA5}"/>
              </a:ext>
            </a:extLst>
          </p:cNvPr>
          <p:cNvPicPr>
            <a:picLocks noChangeAspect="1"/>
          </p:cNvPicPr>
          <p:nvPr/>
        </p:nvPicPr>
        <p:blipFill>
          <a:blip r:embed="rId5"/>
          <a:stretch>
            <a:fillRect/>
          </a:stretch>
        </p:blipFill>
        <p:spPr>
          <a:xfrm>
            <a:off x="561537" y="545094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1884" y="877251"/>
            <a:ext cx="696023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pattern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74442" y="6136054"/>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voracious</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6FB905A-A576-8220-6949-B317B8A7DBE4}"/>
              </a:ext>
            </a:extLst>
          </p:cNvPr>
          <p:cNvPicPr>
            <a:picLocks noChangeAspect="1"/>
          </p:cNvPicPr>
          <p:nvPr/>
        </p:nvPicPr>
        <p:blipFill>
          <a:blip r:embed="rId4"/>
          <a:stretch>
            <a:fillRect/>
          </a:stretch>
        </p:blipFill>
        <p:spPr>
          <a:xfrm>
            <a:off x="9374085" y="596268"/>
            <a:ext cx="3251200" cy="3251200"/>
          </a:xfrm>
          <a:prstGeom prst="rect">
            <a:avLst/>
          </a:prstGeom>
        </p:spPr>
      </p:pic>
      <p:pic>
        <p:nvPicPr>
          <p:cNvPr id="4" name="Picture 3">
            <a:extLst>
              <a:ext uri="{FF2B5EF4-FFF2-40B4-BE49-F238E27FC236}">
                <a16:creationId xmlns:a16="http://schemas.microsoft.com/office/drawing/2014/main" id="{E7032549-FE2E-EBC8-7DC2-6B90526C96CB}"/>
              </a:ext>
            </a:extLst>
          </p:cNvPr>
          <p:cNvPicPr>
            <a:picLocks noChangeAspect="1"/>
          </p:cNvPicPr>
          <p:nvPr/>
        </p:nvPicPr>
        <p:blipFill>
          <a:blip r:embed="rId5"/>
          <a:stretch>
            <a:fillRect/>
          </a:stretch>
        </p:blipFill>
        <p:spPr>
          <a:xfrm>
            <a:off x="449303" y="5900018"/>
            <a:ext cx="3251200" cy="31623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53075" y="2274766"/>
            <a:ext cx="221535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sparkle	</a:t>
            </a:r>
            <a:endParaRPr b="1" dirty="0">
              <a:latin typeface="Gill Sans MT" panose="020B0502020104020203" pitchFamily="34" charset="77"/>
              <a:sym typeface="American Typewriter"/>
            </a:endParaRPr>
          </a:p>
        </p:txBody>
      </p:sp>
      <p:sp>
        <p:nvSpPr>
          <p:cNvPr id="134" name="office"/>
          <p:cNvSpPr txBox="1"/>
          <p:nvPr/>
        </p:nvSpPr>
        <p:spPr>
          <a:xfrm>
            <a:off x="5849054" y="3183419"/>
            <a:ext cx="142346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soak</a:t>
            </a:r>
            <a:endParaRPr dirty="0">
              <a:latin typeface="Gill Sans MT" panose="020B0502020104020203" pitchFamily="34" charset="77"/>
            </a:endParaRPr>
          </a:p>
        </p:txBody>
      </p:sp>
      <p:sp>
        <p:nvSpPr>
          <p:cNvPr id="135" name="spare"/>
          <p:cNvSpPr txBox="1"/>
          <p:nvPr/>
        </p:nvSpPr>
        <p:spPr>
          <a:xfrm>
            <a:off x="5639053" y="4033018"/>
            <a:ext cx="184345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unveil</a:t>
            </a:r>
            <a:endParaRPr b="1" dirty="0">
              <a:latin typeface="Gill Sans MT" panose="020B0502020104020203" pitchFamily="34" charset="77"/>
              <a:sym typeface="American Typewriter"/>
            </a:endParaRPr>
          </a:p>
        </p:txBody>
      </p:sp>
      <p:sp>
        <p:nvSpPr>
          <p:cNvPr id="136" name="chipped"/>
          <p:cNvSpPr txBox="1"/>
          <p:nvPr/>
        </p:nvSpPr>
        <p:spPr>
          <a:xfrm>
            <a:off x="5481965" y="4958818"/>
            <a:ext cx="21576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snooze</a:t>
            </a:r>
            <a:endParaRPr dirty="0">
              <a:latin typeface="Gill Sans MT" panose="020B0502020104020203" pitchFamily="34" charset="77"/>
            </a:endParaRPr>
          </a:p>
        </p:txBody>
      </p:sp>
      <p:sp>
        <p:nvSpPr>
          <p:cNvPr id="137" name="lift"/>
          <p:cNvSpPr txBox="1"/>
          <p:nvPr/>
        </p:nvSpPr>
        <p:spPr>
          <a:xfrm>
            <a:off x="5406624" y="5829370"/>
            <a:ext cx="230832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pattern</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08911" y="1225112"/>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reflection</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77470" y="5328694"/>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vast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04A1C46-DB13-E058-F9E7-8B191DA13794}"/>
              </a:ext>
            </a:extLst>
          </p:cNvPr>
          <p:cNvPicPr>
            <a:picLocks noChangeAspect="1"/>
          </p:cNvPicPr>
          <p:nvPr/>
        </p:nvPicPr>
        <p:blipFill>
          <a:blip r:embed="rId4"/>
          <a:stretch>
            <a:fillRect/>
          </a:stretch>
        </p:blipFill>
        <p:spPr>
          <a:xfrm>
            <a:off x="9307400" y="501050"/>
            <a:ext cx="3251200" cy="3251200"/>
          </a:xfrm>
          <a:prstGeom prst="rect">
            <a:avLst/>
          </a:prstGeom>
        </p:spPr>
      </p:pic>
      <p:pic>
        <p:nvPicPr>
          <p:cNvPr id="4" name="Picture 3">
            <a:extLst>
              <a:ext uri="{FF2B5EF4-FFF2-40B4-BE49-F238E27FC236}">
                <a16:creationId xmlns:a16="http://schemas.microsoft.com/office/drawing/2014/main" id="{2C61C07F-4E90-CF16-9F6B-8F684C9DF4A9}"/>
              </a:ext>
            </a:extLst>
          </p:cNvPr>
          <p:cNvPicPr>
            <a:picLocks noChangeAspect="1"/>
          </p:cNvPicPr>
          <p:nvPr/>
        </p:nvPicPr>
        <p:blipFill>
          <a:blip r:embed="rId5"/>
          <a:stretch>
            <a:fillRect/>
          </a:stretch>
        </p:blipFill>
        <p:spPr>
          <a:xfrm>
            <a:off x="1202506" y="579503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1069843"/>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monotonous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4011" y="5790428"/>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flourish</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9CFBD17-17DE-0495-D110-8DB5632EDB05}"/>
              </a:ext>
            </a:extLst>
          </p:cNvPr>
          <p:cNvPicPr>
            <a:picLocks noChangeAspect="1"/>
          </p:cNvPicPr>
          <p:nvPr/>
        </p:nvPicPr>
        <p:blipFill>
          <a:blip r:embed="rId4"/>
          <a:stretch>
            <a:fillRect/>
          </a:stretch>
        </p:blipFill>
        <p:spPr>
          <a:xfrm>
            <a:off x="9672942" y="557368"/>
            <a:ext cx="3251200" cy="3251200"/>
          </a:xfrm>
          <a:prstGeom prst="rect">
            <a:avLst/>
          </a:prstGeom>
        </p:spPr>
      </p:pic>
      <p:pic>
        <p:nvPicPr>
          <p:cNvPr id="4" name="Picture 3">
            <a:extLst>
              <a:ext uri="{FF2B5EF4-FFF2-40B4-BE49-F238E27FC236}">
                <a16:creationId xmlns:a16="http://schemas.microsoft.com/office/drawing/2014/main" id="{1BC79737-B30C-4EB7-1B8B-0E5ABA5CFF3D}"/>
              </a:ext>
            </a:extLst>
          </p:cNvPr>
          <p:cNvPicPr>
            <a:picLocks noChangeAspect="1"/>
          </p:cNvPicPr>
          <p:nvPr/>
        </p:nvPicPr>
        <p:blipFill>
          <a:blip r:embed="rId5"/>
          <a:stretch>
            <a:fillRect/>
          </a:stretch>
        </p:blipFill>
        <p:spPr>
          <a:xfrm>
            <a:off x="518538" y="574731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02906" y="3418118"/>
            <a:ext cx="29158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reflection</a:t>
            </a:r>
            <a:endParaRPr b="1" dirty="0">
              <a:latin typeface="Gill Sans MT" panose="020B0502020104020203" pitchFamily="34" charset="77"/>
              <a:sym typeface="American Typewriter"/>
            </a:endParaRPr>
          </a:p>
        </p:txBody>
      </p:sp>
      <p:sp>
        <p:nvSpPr>
          <p:cNvPr id="140" name="tolerate"/>
          <p:cNvSpPr txBox="1"/>
          <p:nvPr/>
        </p:nvSpPr>
        <p:spPr>
          <a:xfrm>
            <a:off x="5108506" y="2522165"/>
            <a:ext cx="29046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voracious</a:t>
            </a:r>
            <a:endParaRPr dirty="0">
              <a:latin typeface="Gill Sans MT" panose="020B0502020104020203" pitchFamily="34" charset="77"/>
            </a:endParaRPr>
          </a:p>
        </p:txBody>
      </p:sp>
      <p:sp>
        <p:nvSpPr>
          <p:cNvPr id="141" name="fixation"/>
          <p:cNvSpPr txBox="1"/>
          <p:nvPr/>
        </p:nvSpPr>
        <p:spPr>
          <a:xfrm>
            <a:off x="5921239" y="4280417"/>
            <a:ext cx="127919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vast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590924" y="5188117"/>
            <a:ext cx="38231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monotonous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57978" y="5996646"/>
            <a:ext cx="228908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flourish</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3449" y="1309202"/>
            <a:ext cx="269144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sparkle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424319"/>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sparkles, it is clear and bright and shines with a lot of very small points of light.</a:t>
            </a:r>
          </a:p>
        </p:txBody>
      </p:sp>
      <p:sp>
        <p:nvSpPr>
          <p:cNvPr id="155" name="The was a tear in Freddie’s new school jumper."/>
          <p:cNvSpPr txBox="1"/>
          <p:nvPr/>
        </p:nvSpPr>
        <p:spPr>
          <a:xfrm>
            <a:off x="-32634" y="680053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glitter on the art projects made it </a:t>
            </a:r>
            <a:r>
              <a:rPr lang="en-GB" b="1" dirty="0"/>
              <a:t>sparkle</a:t>
            </a:r>
            <a:r>
              <a:rPr lang="en-GB" dirty="0"/>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spar-kle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672604659"/>
              </p:ext>
            </p:extLst>
          </p:nvPr>
        </p:nvGraphicFramePr>
        <p:xfrm>
          <a:off x="52520" y="7678542"/>
          <a:ext cx="12952278" cy="1804446"/>
        </p:xfrm>
        <a:graphic>
          <a:graphicData uri="http://schemas.openxmlformats.org/drawingml/2006/table">
            <a:tbl>
              <a:tblPr firstRow="1" bandRow="1">
                <a:tableStyleId>{5940675A-B579-460E-94D1-54222C63F5DA}</a:tableStyleId>
              </a:tblPr>
              <a:tblGrid>
                <a:gridCol w="2885597">
                  <a:extLst>
                    <a:ext uri="{9D8B030D-6E8A-4147-A177-3AD203B41FA5}">
                      <a16:colId xmlns:a16="http://schemas.microsoft.com/office/drawing/2014/main" val="1062734036"/>
                    </a:ext>
                  </a:extLst>
                </a:gridCol>
                <a:gridCol w="2885597">
                  <a:extLst>
                    <a:ext uri="{9D8B030D-6E8A-4147-A177-3AD203B41FA5}">
                      <a16:colId xmlns:a16="http://schemas.microsoft.com/office/drawing/2014/main" val="2844254734"/>
                    </a:ext>
                  </a:extLst>
                </a:gridCol>
                <a:gridCol w="2885597">
                  <a:extLst>
                    <a:ext uri="{9D8B030D-6E8A-4147-A177-3AD203B41FA5}">
                      <a16:colId xmlns:a16="http://schemas.microsoft.com/office/drawing/2014/main" val="277516935"/>
                    </a:ext>
                  </a:extLst>
                </a:gridCol>
                <a:gridCol w="1409890">
                  <a:extLst>
                    <a:ext uri="{9D8B030D-6E8A-4147-A177-3AD203B41FA5}">
                      <a16:colId xmlns:a16="http://schemas.microsoft.com/office/drawing/2014/main" val="2209242225"/>
                    </a:ext>
                  </a:extLst>
                </a:gridCol>
                <a:gridCol w="2885597">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twinkle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AF3EA0D-0E1C-DDAC-3895-4508714E26C4}"/>
              </a:ext>
            </a:extLst>
          </p:cNvPr>
          <p:cNvPicPr>
            <a:picLocks noChangeAspect="1"/>
          </p:cNvPicPr>
          <p:nvPr/>
        </p:nvPicPr>
        <p:blipFill>
          <a:blip r:embed="rId3"/>
          <a:stretch>
            <a:fillRect/>
          </a:stretch>
        </p:blipFill>
        <p:spPr>
          <a:xfrm>
            <a:off x="8585837" y="294033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31535" y="1309202"/>
            <a:ext cx="175528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soak</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71954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soak something or leave it to soak, you put it into a liquid and leave it there.</a:t>
            </a:r>
          </a:p>
        </p:txBody>
      </p:sp>
      <p:sp>
        <p:nvSpPr>
          <p:cNvPr id="155" name="The was a tear in Freddie’s new school jumper."/>
          <p:cNvSpPr txBox="1"/>
          <p:nvPr/>
        </p:nvSpPr>
        <p:spPr>
          <a:xfrm>
            <a:off x="0" y="659670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Tim used a sponge to </a:t>
            </a:r>
            <a:r>
              <a:rPr lang="en-GB" b="1" dirty="0"/>
              <a:t>soak</a:t>
            </a:r>
            <a:r>
              <a:rPr lang="en-GB" dirty="0"/>
              <a:t> up the spilled water.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soak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667308676"/>
              </p:ext>
            </p:extLst>
          </p:nvPr>
        </p:nvGraphicFramePr>
        <p:xfrm>
          <a:off x="5110" y="764768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evenly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842C3DBF-1487-077A-3F5C-3DACCB3E3513}"/>
              </a:ext>
            </a:extLst>
          </p:cNvPr>
          <p:cNvPicPr>
            <a:picLocks noChangeAspect="1"/>
          </p:cNvPicPr>
          <p:nvPr/>
        </p:nvPicPr>
        <p:blipFill>
          <a:blip r:embed="rId4"/>
          <a:stretch>
            <a:fillRect/>
          </a:stretch>
        </p:blipFill>
        <p:spPr>
          <a:xfrm>
            <a:off x="8232392" y="2933637"/>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00700" y="1309202"/>
            <a:ext cx="221695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unveil</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081028"/>
            <a:ext cx="759668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formally unveils something such as a new statue or painting, they draw back the curtain which is covering it.</a:t>
            </a:r>
          </a:p>
        </p:txBody>
      </p:sp>
      <p:sp>
        <p:nvSpPr>
          <p:cNvPr id="155" name="The was a tear in Freddie’s new school jumper."/>
          <p:cNvSpPr txBox="1"/>
          <p:nvPr/>
        </p:nvSpPr>
        <p:spPr>
          <a:xfrm>
            <a:off x="0" y="66926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Abdullah </a:t>
            </a:r>
            <a:r>
              <a:rPr lang="en-GB" b="1" dirty="0"/>
              <a:t>unveiled</a:t>
            </a:r>
            <a:r>
              <a:rPr lang="en-GB" dirty="0"/>
              <a:t> his presentation.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un-veil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12447634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gradually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disclose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BEF30F7C-17CC-F989-4246-1849C0FB973B}"/>
              </a:ext>
            </a:extLst>
          </p:cNvPr>
          <p:cNvPicPr>
            <a:picLocks noChangeAspect="1"/>
          </p:cNvPicPr>
          <p:nvPr/>
        </p:nvPicPr>
        <p:blipFill>
          <a:blip r:embed="rId4"/>
          <a:stretch>
            <a:fillRect/>
          </a:stretch>
        </p:blipFill>
        <p:spPr>
          <a:xfrm>
            <a:off x="8799568" y="2665558"/>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3462" y="1309202"/>
            <a:ext cx="269144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snooze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65886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Helen really felt like a </a:t>
            </a:r>
            <a:r>
              <a:rPr lang="en-GB" b="1" dirty="0"/>
              <a:t>snooze</a:t>
            </a:r>
            <a:r>
              <a:rPr lang="en-GB" dirty="0"/>
              <a:t> after PE.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(snooze)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10054467"/>
              </p:ext>
            </p:extLst>
          </p:nvPr>
        </p:nvGraphicFramePr>
        <p:xfrm>
          <a:off x="5110" y="764768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doze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news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lazily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choose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refreshing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619512"/>
            <a:ext cx="620100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snooze, you sleep lightly for a short period of time.</a:t>
            </a:r>
          </a:p>
        </p:txBody>
      </p:sp>
      <p:pic>
        <p:nvPicPr>
          <p:cNvPr id="3" name="Picture 2">
            <a:extLst>
              <a:ext uri="{FF2B5EF4-FFF2-40B4-BE49-F238E27FC236}">
                <a16:creationId xmlns:a16="http://schemas.microsoft.com/office/drawing/2014/main" id="{562C345D-CB1F-7126-CB5E-4F8A50F65C30}"/>
              </a:ext>
            </a:extLst>
          </p:cNvPr>
          <p:cNvPicPr>
            <a:picLocks noChangeAspect="1"/>
          </p:cNvPicPr>
          <p:nvPr/>
        </p:nvPicPr>
        <p:blipFill>
          <a:blip r:embed="rId4"/>
          <a:stretch>
            <a:fillRect/>
          </a:stretch>
        </p:blipFill>
        <p:spPr>
          <a:xfrm>
            <a:off x="8415693" y="2857237"/>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6615" y="1309202"/>
            <a:ext cx="276518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pattern</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771783"/>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tried to recognise the maths </a:t>
            </a:r>
            <a:r>
              <a:rPr lang="en-GB" b="1" dirty="0"/>
              <a:t>pattern</a:t>
            </a:r>
            <a:r>
              <a:rPr lang="en-GB" dirty="0"/>
              <a:t>.</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pat-tern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98437073"/>
              </p:ext>
            </p:extLst>
          </p:nvPr>
        </p:nvGraphicFramePr>
        <p:xfrm>
          <a:off x="5110" y="771648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arrangement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Saturn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repetitive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motif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376411"/>
            <a:ext cx="628889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pattern is the repeated or regular way in which something happens or is done.</a:t>
            </a:r>
          </a:p>
        </p:txBody>
      </p:sp>
      <p:pic>
        <p:nvPicPr>
          <p:cNvPr id="3" name="Picture 2">
            <a:extLst>
              <a:ext uri="{FF2B5EF4-FFF2-40B4-BE49-F238E27FC236}">
                <a16:creationId xmlns:a16="http://schemas.microsoft.com/office/drawing/2014/main" id="{4B8EC912-F2BF-5DBF-8A13-348B68F3F8E7}"/>
              </a:ext>
            </a:extLst>
          </p:cNvPr>
          <p:cNvPicPr>
            <a:picLocks noChangeAspect="1"/>
          </p:cNvPicPr>
          <p:nvPr/>
        </p:nvPicPr>
        <p:blipFill>
          <a:blip r:embed="rId4"/>
          <a:stretch>
            <a:fillRect/>
          </a:stretch>
        </p:blipFill>
        <p:spPr>
          <a:xfrm>
            <a:off x="8569627" y="3068766"/>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42803</TotalTime>
  <Words>1251</Words>
  <Application>Microsoft Macintosh PowerPoint</Application>
  <PresentationFormat>Custom</PresentationFormat>
  <Paragraphs>349</Paragraphs>
  <Slides>31</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1278</cp:revision>
  <dcterms:modified xsi:type="dcterms:W3CDTF">2025-02-10T14:06:38Z</dcterms:modified>
</cp:coreProperties>
</file>